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93" r:id="rId3"/>
    <p:sldId id="394" r:id="rId4"/>
    <p:sldId id="395" r:id="rId5"/>
    <p:sldId id="372" r:id="rId6"/>
    <p:sldId id="373" r:id="rId7"/>
    <p:sldId id="374" r:id="rId8"/>
    <p:sldId id="341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96" r:id="rId17"/>
    <p:sldId id="388" r:id="rId18"/>
    <p:sldId id="389" r:id="rId19"/>
    <p:sldId id="390" r:id="rId20"/>
    <p:sldId id="391" r:id="rId21"/>
    <p:sldId id="392" r:id="rId22"/>
    <p:sldId id="385" r:id="rId23"/>
    <p:sldId id="386" r:id="rId24"/>
    <p:sldId id="397" r:id="rId25"/>
    <p:sldId id="266" r:id="rId26"/>
  </p:sldIdLst>
  <p:sldSz cx="12192000" cy="6858000"/>
  <p:notesSz cx="6797675" cy="9926638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B4555"/>
    <a:srgbClr val="2A5243"/>
    <a:srgbClr val="4970B5"/>
    <a:srgbClr val="3D6595"/>
    <a:srgbClr val="335D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26" autoAdjust="0"/>
  </p:normalViewPr>
  <p:slideViewPr>
    <p:cSldViewPr>
      <p:cViewPr varScale="1">
        <p:scale>
          <a:sx n="80" d="100"/>
          <a:sy n="80" d="100"/>
        </p:scale>
        <p:origin x="-420" y="-90"/>
      </p:cViewPr>
      <p:guideLst>
        <p:guide orient="horz" pos="2160"/>
        <p:guide pos="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22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3B4555"/>
                </a:solidFill>
                <a:latin typeface="Futura PT Medium"/>
              </a:rPr>
              <a:t>Потребительский рынок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3B4555"/>
              </a:solidFill>
              <a:latin typeface="Futura PT Medium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3B4555"/>
                </a:solidFill>
                <a:latin typeface="Futura PT Medium"/>
              </a:rPr>
              <a:t>Потребительский рынок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3B4555"/>
              </a:solidFill>
              <a:latin typeface="Futura PT Medium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13619-BB16-4FBB-9FBB-7B0C93A1EE72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677B2-EF5D-40D2-AE4F-5C4A0C69D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568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3238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492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9644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7453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2834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0597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7086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8005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9569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9027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249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974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0565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6691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7539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753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097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000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0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565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6521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801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730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5" y="288933"/>
            <a:ext cx="3206751" cy="6143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8" y="288933"/>
            <a:ext cx="9421282" cy="6143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3" y="4406908"/>
            <a:ext cx="10363200" cy="1362075"/>
          </a:xfrm>
        </p:spPr>
        <p:txBody>
          <a:bodyPr anchor="t"/>
          <a:lstStyle>
            <a:lvl1pPr algn="l">
              <a:defRPr sz="386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4"/>
            <a:ext cx="10363200" cy="1500186"/>
          </a:xfrm>
        </p:spPr>
        <p:txBody>
          <a:bodyPr anchor="b"/>
          <a:lstStyle>
            <a:lvl1pPr marL="0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1pPr>
            <a:lvl2pPr marL="439515" indent="0">
              <a:buNone/>
              <a:defRPr sz="1719">
                <a:solidFill>
                  <a:schemeClr val="tx1">
                    <a:tint val="75000"/>
                  </a:schemeClr>
                </a:solidFill>
              </a:defRPr>
            </a:lvl2pPr>
            <a:lvl3pPr marL="879028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3pPr>
            <a:lvl4pPr marL="1318543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4pPr>
            <a:lvl5pPr marL="1758056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5pPr>
            <a:lvl6pPr marL="2197569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6pPr>
            <a:lvl7pPr marL="2637083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7pPr>
            <a:lvl8pPr marL="3076597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8pPr>
            <a:lvl9pPr marL="3516111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3317" y="1679575"/>
            <a:ext cx="6314016" cy="4752976"/>
          </a:xfrm>
        </p:spPr>
        <p:txBody>
          <a:bodyPr/>
          <a:lstStyle>
            <a:lvl1pPr>
              <a:defRPr sz="2665"/>
            </a:lvl1pPr>
            <a:lvl2pPr>
              <a:defRPr sz="2321"/>
            </a:lvl2pPr>
            <a:lvl3pPr>
              <a:defRPr sz="1891"/>
            </a:lvl3pPr>
            <a:lvl4pPr>
              <a:defRPr sz="1719"/>
            </a:lvl4pPr>
            <a:lvl5pPr>
              <a:defRPr sz="1719"/>
            </a:lvl5pPr>
            <a:lvl6pPr>
              <a:defRPr sz="1719"/>
            </a:lvl6pPr>
            <a:lvl7pPr>
              <a:defRPr sz="1719"/>
            </a:lvl7pPr>
            <a:lvl8pPr>
              <a:defRPr sz="1719"/>
            </a:lvl8pPr>
            <a:lvl9pPr>
              <a:defRPr sz="171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30540" y="1679575"/>
            <a:ext cx="6314017" cy="4752976"/>
          </a:xfrm>
        </p:spPr>
        <p:txBody>
          <a:bodyPr/>
          <a:lstStyle>
            <a:lvl1pPr>
              <a:defRPr sz="2665"/>
            </a:lvl1pPr>
            <a:lvl2pPr>
              <a:defRPr sz="2321"/>
            </a:lvl2pPr>
            <a:lvl3pPr>
              <a:defRPr sz="1891"/>
            </a:lvl3pPr>
            <a:lvl4pPr>
              <a:defRPr sz="1719"/>
            </a:lvl4pPr>
            <a:lvl5pPr>
              <a:defRPr sz="1719"/>
            </a:lvl5pPr>
            <a:lvl6pPr>
              <a:defRPr sz="1719"/>
            </a:lvl6pPr>
            <a:lvl7pPr>
              <a:defRPr sz="1719"/>
            </a:lvl7pPr>
            <a:lvl8pPr>
              <a:defRPr sz="1719"/>
            </a:lvl8pPr>
            <a:lvl9pPr>
              <a:defRPr sz="171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321" b="1"/>
            </a:lvl1pPr>
            <a:lvl2pPr marL="439515" indent="0">
              <a:buNone/>
              <a:defRPr sz="1891" b="1"/>
            </a:lvl2pPr>
            <a:lvl3pPr marL="879028" indent="0">
              <a:buNone/>
              <a:defRPr sz="1719" b="1"/>
            </a:lvl3pPr>
            <a:lvl4pPr marL="1318543" indent="0">
              <a:buNone/>
              <a:defRPr sz="1547" b="1"/>
            </a:lvl4pPr>
            <a:lvl5pPr marL="1758056" indent="0">
              <a:buNone/>
              <a:defRPr sz="1547" b="1"/>
            </a:lvl5pPr>
            <a:lvl6pPr marL="2197569" indent="0">
              <a:buNone/>
              <a:defRPr sz="1547" b="1"/>
            </a:lvl6pPr>
            <a:lvl7pPr marL="2637083" indent="0">
              <a:buNone/>
              <a:defRPr sz="1547" b="1"/>
            </a:lvl7pPr>
            <a:lvl8pPr marL="3076597" indent="0">
              <a:buNone/>
              <a:defRPr sz="1547" b="1"/>
            </a:lvl8pPr>
            <a:lvl9pPr marL="3516111" indent="0">
              <a:buNone/>
              <a:defRPr sz="154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2321"/>
            </a:lvl1pPr>
            <a:lvl2pPr>
              <a:defRPr sz="1891"/>
            </a:lvl2pPr>
            <a:lvl3pPr>
              <a:defRPr sz="1719"/>
            </a:lvl3pPr>
            <a:lvl4pPr>
              <a:defRPr sz="1547"/>
            </a:lvl4pPr>
            <a:lvl5pPr>
              <a:defRPr sz="1547"/>
            </a:lvl5pPr>
            <a:lvl6pPr>
              <a:defRPr sz="1547"/>
            </a:lvl6pPr>
            <a:lvl7pPr>
              <a:defRPr sz="1547"/>
            </a:lvl7pPr>
            <a:lvl8pPr>
              <a:defRPr sz="1547"/>
            </a:lvl8pPr>
            <a:lvl9pPr>
              <a:defRPr sz="15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321" b="1"/>
            </a:lvl1pPr>
            <a:lvl2pPr marL="439515" indent="0">
              <a:buNone/>
              <a:defRPr sz="1891" b="1"/>
            </a:lvl2pPr>
            <a:lvl3pPr marL="879028" indent="0">
              <a:buNone/>
              <a:defRPr sz="1719" b="1"/>
            </a:lvl3pPr>
            <a:lvl4pPr marL="1318543" indent="0">
              <a:buNone/>
              <a:defRPr sz="1547" b="1"/>
            </a:lvl4pPr>
            <a:lvl5pPr marL="1758056" indent="0">
              <a:buNone/>
              <a:defRPr sz="1547" b="1"/>
            </a:lvl5pPr>
            <a:lvl6pPr marL="2197569" indent="0">
              <a:buNone/>
              <a:defRPr sz="1547" b="1"/>
            </a:lvl6pPr>
            <a:lvl7pPr marL="2637083" indent="0">
              <a:buNone/>
              <a:defRPr sz="1547" b="1"/>
            </a:lvl7pPr>
            <a:lvl8pPr marL="3076597" indent="0">
              <a:buNone/>
              <a:defRPr sz="1547" b="1"/>
            </a:lvl8pPr>
            <a:lvl9pPr marL="3516111" indent="0">
              <a:buNone/>
              <a:defRPr sz="154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6"/>
            <a:ext cx="5389033" cy="3951288"/>
          </a:xfrm>
        </p:spPr>
        <p:txBody>
          <a:bodyPr/>
          <a:lstStyle>
            <a:lvl1pPr>
              <a:defRPr sz="2321"/>
            </a:lvl1pPr>
            <a:lvl2pPr>
              <a:defRPr sz="1891"/>
            </a:lvl2pPr>
            <a:lvl3pPr>
              <a:defRPr sz="1719"/>
            </a:lvl3pPr>
            <a:lvl4pPr>
              <a:defRPr sz="1547"/>
            </a:lvl4pPr>
            <a:lvl5pPr>
              <a:defRPr sz="1547"/>
            </a:lvl5pPr>
            <a:lvl6pPr>
              <a:defRPr sz="1547"/>
            </a:lvl6pPr>
            <a:lvl7pPr>
              <a:defRPr sz="1547"/>
            </a:lvl7pPr>
            <a:lvl8pPr>
              <a:defRPr sz="1547"/>
            </a:lvl8pPr>
            <a:lvl9pPr>
              <a:defRPr sz="15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8"/>
            <a:ext cx="6815666" cy="5853113"/>
          </a:xfrm>
        </p:spPr>
        <p:txBody>
          <a:bodyPr/>
          <a:lstStyle>
            <a:lvl1pPr>
              <a:defRPr sz="3095"/>
            </a:lvl1pPr>
            <a:lvl2pPr>
              <a:defRPr sz="2665"/>
            </a:lvl2pPr>
            <a:lvl3pPr>
              <a:defRPr sz="2321"/>
            </a:lvl3pPr>
            <a:lvl4pPr>
              <a:defRPr sz="1891"/>
            </a:lvl4pPr>
            <a:lvl5pPr>
              <a:defRPr sz="1891"/>
            </a:lvl5pPr>
            <a:lvl6pPr>
              <a:defRPr sz="1891"/>
            </a:lvl6pPr>
            <a:lvl7pPr>
              <a:defRPr sz="1891"/>
            </a:lvl7pPr>
            <a:lvl8pPr>
              <a:defRPr sz="1891"/>
            </a:lvl8pPr>
            <a:lvl9pPr>
              <a:defRPr sz="189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376"/>
            </a:lvl1pPr>
            <a:lvl2pPr marL="439515" indent="0">
              <a:buNone/>
              <a:defRPr sz="1119"/>
            </a:lvl2pPr>
            <a:lvl3pPr marL="879028" indent="0">
              <a:buNone/>
              <a:defRPr sz="947"/>
            </a:lvl3pPr>
            <a:lvl4pPr marL="1318543" indent="0">
              <a:buNone/>
              <a:defRPr sz="860"/>
            </a:lvl4pPr>
            <a:lvl5pPr marL="1758056" indent="0">
              <a:buNone/>
              <a:defRPr sz="860"/>
            </a:lvl5pPr>
            <a:lvl6pPr marL="2197569" indent="0">
              <a:buNone/>
              <a:defRPr sz="860"/>
            </a:lvl6pPr>
            <a:lvl7pPr marL="2637083" indent="0">
              <a:buNone/>
              <a:defRPr sz="860"/>
            </a:lvl7pPr>
            <a:lvl8pPr marL="3076597" indent="0">
              <a:buNone/>
              <a:defRPr sz="860"/>
            </a:lvl8pPr>
            <a:lvl9pPr marL="3516111" indent="0">
              <a:buNone/>
              <a:defRPr sz="8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095"/>
            </a:lvl1pPr>
            <a:lvl2pPr marL="439515" indent="0">
              <a:buNone/>
              <a:defRPr sz="2665"/>
            </a:lvl2pPr>
            <a:lvl3pPr marL="879028" indent="0">
              <a:buNone/>
              <a:defRPr sz="2321"/>
            </a:lvl3pPr>
            <a:lvl4pPr marL="1318543" indent="0">
              <a:buNone/>
              <a:defRPr sz="1891"/>
            </a:lvl4pPr>
            <a:lvl5pPr marL="1758056" indent="0">
              <a:buNone/>
              <a:defRPr sz="1891"/>
            </a:lvl5pPr>
            <a:lvl6pPr marL="2197569" indent="0">
              <a:buNone/>
              <a:defRPr sz="1891"/>
            </a:lvl6pPr>
            <a:lvl7pPr marL="2637083" indent="0">
              <a:buNone/>
              <a:defRPr sz="1891"/>
            </a:lvl7pPr>
            <a:lvl8pPr marL="3076597" indent="0">
              <a:buNone/>
              <a:defRPr sz="1891"/>
            </a:lvl8pPr>
            <a:lvl9pPr marL="3516111" indent="0">
              <a:buNone/>
              <a:defRPr sz="189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376"/>
            </a:lvl1pPr>
            <a:lvl2pPr marL="439515" indent="0">
              <a:buNone/>
              <a:defRPr sz="1119"/>
            </a:lvl2pPr>
            <a:lvl3pPr marL="879028" indent="0">
              <a:buNone/>
              <a:defRPr sz="947"/>
            </a:lvl3pPr>
            <a:lvl4pPr marL="1318543" indent="0">
              <a:buNone/>
              <a:defRPr sz="860"/>
            </a:lvl4pPr>
            <a:lvl5pPr marL="1758056" indent="0">
              <a:buNone/>
              <a:defRPr sz="860"/>
            </a:lvl5pPr>
            <a:lvl6pPr marL="2197569" indent="0">
              <a:buNone/>
              <a:defRPr sz="860"/>
            </a:lvl6pPr>
            <a:lvl7pPr marL="2637083" indent="0">
              <a:buNone/>
              <a:defRPr sz="860"/>
            </a:lvl7pPr>
            <a:lvl8pPr marL="3076597" indent="0">
              <a:buNone/>
              <a:defRPr sz="860"/>
            </a:lvl8pPr>
            <a:lvl9pPr marL="3516111" indent="0">
              <a:buNone/>
              <a:defRPr sz="8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7" y="6356358"/>
            <a:ext cx="2844801" cy="36512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1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1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4" y="6356358"/>
            <a:ext cx="2844801" cy="36512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1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9028" rtl="0" eaLnBrk="1" latinLnBrk="0" hangingPunct="1">
        <a:spcBef>
          <a:spcPct val="0"/>
        </a:spcBef>
        <a:buNone/>
        <a:defRPr sz="42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636" indent="-329636" algn="l" defTabSz="879028" rtl="0" eaLnBrk="1" latinLnBrk="0" hangingPunct="1">
        <a:spcBef>
          <a:spcPct val="20000"/>
        </a:spcBef>
        <a:buFont typeface="Arial" pitchFamily="34" charset="0"/>
        <a:buChar char="•"/>
        <a:defRPr sz="3095" kern="1200">
          <a:solidFill>
            <a:schemeClr val="tx1"/>
          </a:solidFill>
          <a:latin typeface="+mn-lt"/>
          <a:ea typeface="+mn-ea"/>
          <a:cs typeface="+mn-cs"/>
        </a:defRPr>
      </a:lvl1pPr>
      <a:lvl2pPr marL="714211" indent="-274697" algn="l" defTabSz="879028" rtl="0" eaLnBrk="1" latinLnBrk="0" hangingPunct="1">
        <a:spcBef>
          <a:spcPct val="20000"/>
        </a:spcBef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098785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2321" kern="1200">
          <a:solidFill>
            <a:schemeClr val="tx1"/>
          </a:solidFill>
          <a:latin typeface="+mn-lt"/>
          <a:ea typeface="+mn-ea"/>
          <a:cs typeface="+mn-cs"/>
        </a:defRPr>
      </a:lvl3pPr>
      <a:lvl4pPr marL="1538298" indent="-219758" algn="l" defTabSz="879028" rtl="0" eaLnBrk="1" latinLnBrk="0" hangingPunct="1">
        <a:spcBef>
          <a:spcPct val="20000"/>
        </a:spcBef>
        <a:buFont typeface="Arial" pitchFamily="34" charset="0"/>
        <a:buChar char="–"/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77814" indent="-219758" algn="l" defTabSz="879028" rtl="0" eaLnBrk="1" latinLnBrk="0" hangingPunct="1">
        <a:spcBef>
          <a:spcPct val="20000"/>
        </a:spcBef>
        <a:buFont typeface="Arial" pitchFamily="34" charset="0"/>
        <a:buChar char="»"/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17326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56842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296355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735869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1pPr>
      <a:lvl2pPr marL="439515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2pPr>
      <a:lvl3pPr marL="879028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3pPr>
      <a:lvl4pPr marL="1318543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4pPr>
      <a:lvl5pPr marL="1758056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5pPr>
      <a:lvl6pPr marL="2197569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6pPr>
      <a:lvl7pPr marL="2637083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7pPr>
      <a:lvl8pPr marL="3076597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8pPr>
      <a:lvl9pPr marL="3516111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9906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376" y="1916832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0442"/>
            <a:r>
              <a:rPr lang="ru-RU" sz="2800" dirty="0">
                <a:solidFill>
                  <a:srgbClr val="3B4555"/>
                </a:solidFill>
                <a:latin typeface="Futura PT Medium" pitchFamily="34" charset="-52"/>
              </a:rPr>
              <a:t>Отчет о ходе реализации Указа </a:t>
            </a:r>
            <a:r>
              <a:rPr lang="ru-RU" sz="2800" dirty="0" smtClean="0">
                <a:solidFill>
                  <a:srgbClr val="3B4555"/>
                </a:solidFill>
                <a:latin typeface="Futura PT Medium" pitchFamily="34" charset="-52"/>
              </a:rPr>
              <a:t>Президента </a:t>
            </a:r>
            <a:r>
              <a:rPr lang="ru-RU" sz="2800" dirty="0">
                <a:solidFill>
                  <a:srgbClr val="3B4555"/>
                </a:solidFill>
                <a:latin typeface="Futura PT Medium" pitchFamily="34" charset="-52"/>
              </a:rPr>
              <a:t>РФ от 07.05.2018 № 204 «О национальных целях и стратегических задачах развития Российской Федерации на период до 2024 года» </a:t>
            </a:r>
            <a:endParaRPr lang="ru-RU" sz="44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376" y="4271402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B4555"/>
                </a:solidFill>
                <a:latin typeface="Futura PT Book" pitchFamily="34" charset="-52"/>
              </a:rPr>
              <a:t>Отчет </a:t>
            </a:r>
            <a:r>
              <a:rPr lang="ru-RU" sz="2800" dirty="0">
                <a:solidFill>
                  <a:srgbClr val="3B4555"/>
                </a:solidFill>
                <a:latin typeface="Futura PT Book" pitchFamily="34" charset="-52"/>
              </a:rPr>
              <a:t>заместителя главы Новокузнецкого </a:t>
            </a:r>
            <a:r>
              <a:rPr lang="ru-RU" sz="2800" dirty="0" smtClean="0">
                <a:solidFill>
                  <a:srgbClr val="3B4555"/>
                </a:solidFill>
                <a:latin typeface="Futura PT Book" pitchFamily="34" charset="-52"/>
              </a:rPr>
              <a:t>муниципального района </a:t>
            </a:r>
            <a:r>
              <a:rPr lang="ru-RU" sz="2800" dirty="0">
                <a:solidFill>
                  <a:srgbClr val="3B4555"/>
                </a:solidFill>
                <a:latin typeface="Futura PT Book" pitchFamily="34" charset="-52"/>
              </a:rPr>
              <a:t>по </a:t>
            </a:r>
            <a:r>
              <a:rPr lang="ru-RU" sz="2800" dirty="0" smtClean="0">
                <a:solidFill>
                  <a:srgbClr val="3B4555"/>
                </a:solidFill>
                <a:latin typeface="Futura PT Book" pitchFamily="34" charset="-52"/>
              </a:rPr>
              <a:t>экономике за 2019 год и плановый</a:t>
            </a:r>
          </a:p>
          <a:p>
            <a:r>
              <a:rPr lang="ru-RU" sz="2800" dirty="0" smtClean="0">
                <a:solidFill>
                  <a:srgbClr val="3B4555"/>
                </a:solidFill>
                <a:latin typeface="Futura PT Book" pitchFamily="34" charset="-52"/>
              </a:rPr>
              <a:t>период до 2024 года</a:t>
            </a:r>
          </a:p>
          <a:p>
            <a:r>
              <a:rPr lang="ru-RU" sz="2800" dirty="0" smtClean="0">
                <a:solidFill>
                  <a:srgbClr val="3B4555"/>
                </a:solidFill>
                <a:latin typeface="Futura PT Book" pitchFamily="34" charset="-52"/>
              </a:rPr>
              <a:t>А.В. Гончаровой</a:t>
            </a:r>
            <a:endParaRPr lang="ru-RU" sz="2800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028" y="908725"/>
            <a:ext cx="861159" cy="928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2" y="925953"/>
            <a:ext cx="742899" cy="91139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995845" y="413168"/>
            <a:ext cx="2942819" cy="1395863"/>
            <a:chOff x="1137138" y="4799641"/>
            <a:chExt cx="2943225" cy="139605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5" rIns="91427" bIns="45715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908724"/>
            <a:ext cx="3395908" cy="6150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3" y="2523317"/>
            <a:ext cx="735202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Медосмотрами охвачено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77 %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детей от 15 до 17 лет (при плане на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2019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год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 60 %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)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Патронаж </a:t>
            </a:r>
            <a:r>
              <a:rPr lang="ru-RU" sz="2200" dirty="0">
                <a:solidFill>
                  <a:srgbClr val="3B4555"/>
                </a:solidFill>
                <a:latin typeface="Futura PT Book"/>
              </a:rPr>
              <a:t>новорожденных оказывается врачами педиатрами на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местах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Направлено </a:t>
            </a:r>
            <a:r>
              <a:rPr lang="ru-RU" sz="2200" dirty="0">
                <a:solidFill>
                  <a:srgbClr val="3B4555"/>
                </a:solidFill>
                <a:latin typeface="Futura PT Book"/>
              </a:rPr>
              <a:t>на ЭКО </a:t>
            </a:r>
            <a:r>
              <a:rPr lang="ru-RU" dirty="0">
                <a:solidFill>
                  <a:srgbClr val="3B4555"/>
                </a:solidFill>
                <a:latin typeface="Futura PT Book"/>
              </a:rPr>
              <a:t>–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13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женщин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(средства ОМС)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3B4555"/>
                </a:solidFill>
                <a:latin typeface="Futura PT Book"/>
              </a:rPr>
              <a:t>С начала года родилось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383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ребенка</a:t>
            </a: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 algn="ctr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  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2020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году планируется сохранить достигнутые показатели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620" y="72303"/>
            <a:ext cx="4911623" cy="140848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7328" y="1661264"/>
            <a:ext cx="12097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«Программа развития детского здравоохранения, включая создание современной инфраструктуры оказания медицинской помощи детям»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9" y="2996952"/>
            <a:ext cx="454013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914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7204" y="2548791"/>
            <a:ext cx="864817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100 % </a:t>
            </a:r>
            <a:r>
              <a:rPr lang="ru-RU" sz="2400" dirty="0">
                <a:solidFill>
                  <a:srgbClr val="3B4555"/>
                </a:solidFill>
                <a:latin typeface="Futura PT Book"/>
              </a:rPr>
              <a:t>медицинских сотрудников зарегистрированы на портале непрерывного 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образования (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520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чел.)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B4555"/>
                </a:solidFill>
                <a:latin typeface="Futura PT Book"/>
              </a:rPr>
              <a:t>По программе «Земский доктор» принят </a:t>
            </a:r>
            <a:r>
              <a:rPr lang="ru-RU" sz="2400" b="1" dirty="0">
                <a:solidFill>
                  <a:srgbClr val="3B4555"/>
                </a:solidFill>
                <a:latin typeface="Futura PT Book"/>
              </a:rPr>
              <a:t>1</a:t>
            </a:r>
            <a:r>
              <a:rPr lang="ru-RU" sz="2400" dirty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человек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B4555"/>
                </a:solidFill>
                <a:latin typeface="Futura PT Book"/>
              </a:rPr>
              <a:t>П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о </a:t>
            </a:r>
            <a:r>
              <a:rPr lang="ru-RU" sz="2400" dirty="0">
                <a:solidFill>
                  <a:srgbClr val="3B4555"/>
                </a:solidFill>
                <a:latin typeface="Futura PT Book"/>
              </a:rPr>
              <a:t>программе «Земский фельдшер» 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принято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6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человек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Выдано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3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400" dirty="0">
                <a:solidFill>
                  <a:srgbClr val="3B4555"/>
                </a:solidFill>
                <a:latin typeface="Futura PT Book"/>
              </a:rPr>
              <a:t>целевых 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направления для дальнейшей работы в районной больнице: </a:t>
            </a:r>
          </a:p>
          <a:p>
            <a:pPr algn="ctr">
              <a:spcAft>
                <a:spcPts val="1200"/>
              </a:spcAft>
            </a:pP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	2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400" dirty="0">
                <a:solidFill>
                  <a:srgbClr val="3B4555"/>
                </a:solidFill>
                <a:latin typeface="Futura PT Book"/>
              </a:rPr>
              <a:t>– «Лечебное дело», </a:t>
            </a:r>
            <a:endParaRPr lang="ru-RU" sz="2400" dirty="0" smtClean="0">
              <a:solidFill>
                <a:srgbClr val="3B4555"/>
              </a:solidFill>
              <a:latin typeface="Futura PT Book"/>
            </a:endParaRPr>
          </a:p>
          <a:p>
            <a:pPr algn="ctr">
              <a:spcAft>
                <a:spcPts val="1200"/>
              </a:spcAft>
            </a:pP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    1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– «</a:t>
            </a:r>
            <a:r>
              <a:rPr lang="ru-RU" sz="2400" dirty="0">
                <a:solidFill>
                  <a:srgbClr val="3B4555"/>
                </a:solidFill>
                <a:latin typeface="Futura PT Book"/>
              </a:rPr>
              <a:t>Педиатрия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»</a:t>
            </a: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году работа по программам будет продолжена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620" y="72303"/>
            <a:ext cx="4911623" cy="140848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7328" y="1661264"/>
            <a:ext cx="12097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«Обеспечение медицинских организаций системы здравоохранения квалифицированными кадрами»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61" y="4653136"/>
            <a:ext cx="3301020" cy="208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61" y="2338725"/>
            <a:ext cx="3301020" cy="235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320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2492896"/>
            <a:ext cx="836013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рамках проекта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2019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была осуществлена поставка </a:t>
            </a:r>
            <a:r>
              <a:rPr lang="ru-RU" sz="2200" dirty="0">
                <a:solidFill>
                  <a:srgbClr val="3B4555"/>
                </a:solidFill>
                <a:latin typeface="Futura PT Book"/>
              </a:rPr>
              <a:t>пианино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для </a:t>
            </a:r>
            <a:r>
              <a:rPr lang="ru-RU" sz="2200" b="1" dirty="0">
                <a:solidFill>
                  <a:srgbClr val="3B4555"/>
                </a:solidFill>
                <a:latin typeface="Futura PT Book"/>
              </a:rPr>
              <a:t>7</a:t>
            </a:r>
            <a:r>
              <a:rPr lang="ru-RU" sz="2200" dirty="0">
                <a:solidFill>
                  <a:srgbClr val="3B4555"/>
                </a:solidFill>
                <a:latin typeface="Futura PT Book"/>
              </a:rPr>
              <a:t> школ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искусств на сумму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2,6 млн. руб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. </a:t>
            </a:r>
          </a:p>
          <a:p>
            <a:pPr marL="342900" indent="-342900" algn="just">
              <a:spcAft>
                <a:spcPts val="600"/>
              </a:spcAft>
            </a:pP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 algn="ctr">
              <a:spcAft>
                <a:spcPts val="6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Для выполнения ремонтных работ 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7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домов культуры</a:t>
            </a:r>
          </a:p>
          <a:p>
            <a:pPr marL="342900" indent="-342900" algn="ctr">
              <a:spcAft>
                <a:spcPts val="6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планируется направить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9,8 млн. руб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.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620" y="81807"/>
            <a:ext cx="4911623" cy="138947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7328" y="1661264"/>
            <a:ext cx="12097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«Обеспечение качественно нового уровня развития инфраструктуры культуры» («Культурная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среда»)»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071" y="5661248"/>
            <a:ext cx="1177953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>
                <a:solidFill>
                  <a:srgbClr val="3B4555"/>
                </a:solidFill>
                <a:latin typeface="Futura PT Book"/>
              </a:rPr>
              <a:t>Согласно выделенной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квоте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2019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прошли обучение:           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5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человек</a:t>
            </a:r>
          </a:p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 план обучения рассчитан на:                                       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10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человек</a:t>
            </a:r>
          </a:p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39454" y="5229200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По региональному проекту </a:t>
            </a:r>
            <a:r>
              <a:rPr lang="ru-RU" b="1" dirty="0">
                <a:solidFill>
                  <a:srgbClr val="3B4555"/>
                </a:solidFill>
                <a:latin typeface="Futura PT Medium"/>
              </a:rPr>
              <a:t>«Творческие люди»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161339"/>
            <a:ext cx="2443980" cy="325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815" y="2132856"/>
            <a:ext cx="1177953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Факт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ввода жилья в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2019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году составил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35,2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тыс. кв. м. (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101 %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от плана)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План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на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год утвержден  на уровне 2019 года (35 тыс. кв. м)</a:t>
            </a:r>
          </a:p>
          <a:p>
            <a:pPr marL="342900" indent="-342900" algn="ctr"/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    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За 2019 год улучшили жилищные условия 74 семьи (207 человек)</a:t>
            </a:r>
          </a:p>
          <a:p>
            <a:pPr marL="342900" indent="-342900" algn="ctr"/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Выделено средств из всех уровней бюджета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54 млн. руб.</a:t>
            </a:r>
          </a:p>
          <a:p>
            <a:pPr marL="342900" indent="-342900" algn="just">
              <a:spcAft>
                <a:spcPts val="1200"/>
              </a:spcAft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     Основные категории нуждающихся: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инвалиды;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многодетные семьи;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участники ВОВ и боевых действий;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дети-сироты;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молодые семьи</a:t>
            </a:r>
          </a:p>
          <a:p>
            <a:pPr marL="342900" indent="-342900" algn="ctr">
              <a:spcAft>
                <a:spcPts val="1200"/>
              </a:spcAft>
            </a:pP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В 2020 году планируется улучшить жилищные условия 70 семьям (196 человек)</a:t>
            </a:r>
          </a:p>
          <a:p>
            <a:pPr marL="342900" indent="-342900" algn="just">
              <a:spcAft>
                <a:spcPts val="1200"/>
              </a:spcAft>
            </a:pP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 </a:t>
            </a:r>
          </a:p>
          <a:p>
            <a:pPr marL="342900" indent="-342900" algn="just">
              <a:spcAft>
                <a:spcPts val="1200"/>
              </a:spcAft>
            </a:pPr>
            <a:endParaRPr lang="ru-RU" sz="1800" b="1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 algn="just">
              <a:spcAft>
                <a:spcPts val="1200"/>
              </a:spcAft>
            </a:pPr>
            <a:endParaRPr lang="ru-RU" sz="1800" b="1" dirty="0" smtClean="0">
              <a:solidFill>
                <a:srgbClr val="3B4555"/>
              </a:solidFill>
              <a:latin typeface="Futura PT Book"/>
            </a:endParaRPr>
          </a:p>
          <a:p>
            <a:pPr marL="1073150" indent="-342900" algn="just">
              <a:spcAft>
                <a:spcPts val="1200"/>
              </a:spcAft>
            </a:pPr>
            <a:endParaRPr lang="ru-RU" sz="1800" dirty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00" y="81807"/>
            <a:ext cx="4000263" cy="138947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7328" y="1556792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«Жилье»</a:t>
            </a:r>
          </a:p>
        </p:txBody>
      </p:sp>
    </p:spTree>
    <p:extLst>
      <p:ext uri="{BB962C8B-B14F-4D97-AF65-F5344CB8AC3E}">
        <p14:creationId xmlns="" xmlns:p14="http://schemas.microsoft.com/office/powerpoint/2010/main" val="12917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8234" y="2823661"/>
            <a:ext cx="776599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2019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году переселено из аварийного жилищного фонда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28 семей 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(78 человек)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году планируется переселить -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14 семей 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(39 человек)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00" y="81807"/>
            <a:ext cx="4000263" cy="138947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7328" y="1661264"/>
            <a:ext cx="12097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«Обеспечение устойчивого сокращения непригодного для проживания жилищного фонда»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220" b="8885"/>
          <a:stretch/>
        </p:blipFill>
        <p:spPr>
          <a:xfrm>
            <a:off x="8712213" y="2060848"/>
            <a:ext cx="309467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variant42.ru/photo/normal/149294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7" t="7058" r="6862" b="22252"/>
          <a:stretch/>
        </p:blipFill>
        <p:spPr bwMode="auto">
          <a:xfrm>
            <a:off x="8712213" y="4794679"/>
            <a:ext cx="3131659" cy="2063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18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6562" y="2050918"/>
            <a:ext cx="79836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2019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в 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Сосновскую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школу </a:t>
            </a:r>
            <a:r>
              <a:rPr lang="ru-RU" sz="2200" dirty="0">
                <a:solidFill>
                  <a:srgbClr val="3B4555"/>
                </a:solidFill>
                <a:latin typeface="Futura PT Book"/>
              </a:rPr>
              <a:t>поставлено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оборудование  на сумму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2,2 млн. руб. </a:t>
            </a:r>
          </a:p>
          <a:p>
            <a:pPr algn="just"/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планируется оборудовать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3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школы района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00" y="204443"/>
            <a:ext cx="4000263" cy="114419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02845" y="1597243"/>
            <a:ext cx="8647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«Цифровая образовательная среда»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6562" y="3202397"/>
            <a:ext cx="120973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ru-RU" b="1" dirty="0" smtClean="0">
              <a:solidFill>
                <a:srgbClr val="3B4555"/>
              </a:solidFill>
              <a:latin typeface="Futura PT Medium"/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</a:t>
            </a:r>
            <a:r>
              <a:rPr lang="ru-RU" b="1" dirty="0">
                <a:solidFill>
                  <a:srgbClr val="3B4555"/>
                </a:solidFill>
                <a:latin typeface="Futura PT Medium"/>
              </a:rPr>
              <a:t>проект «Успех каждого ребенка»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0280" y="3676950"/>
            <a:ext cx="798369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Выполнены ремонтные работы спортзала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Казанковской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школы и  поставлено спортивное оборудование на общую сумму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3,3 млн. руб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Для отрядов </a:t>
            </a:r>
            <a:r>
              <a:rPr lang="ru-RU" sz="2200" dirty="0">
                <a:solidFill>
                  <a:srgbClr val="3B4555"/>
                </a:solidFill>
                <a:latin typeface="Futura PT Book"/>
              </a:rPr>
              <a:t>юных инспекторов дорожного движения на базе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Тальжинской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школы оснащен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автогородок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на сумму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1,5 </a:t>
            </a:r>
            <a:r>
              <a:rPr lang="ru-RU" sz="2200" b="1" dirty="0">
                <a:solidFill>
                  <a:srgbClr val="3B4555"/>
                </a:solidFill>
                <a:latin typeface="Futura PT Book"/>
              </a:rPr>
              <a:t>млн. руб</a:t>
            </a:r>
            <a:r>
              <a:rPr lang="ru-RU" sz="2200" dirty="0">
                <a:solidFill>
                  <a:srgbClr val="3B4555"/>
                </a:solidFill>
                <a:latin typeface="Futura PT Book"/>
              </a:rPr>
              <a:t>. </a:t>
            </a:r>
          </a:p>
          <a:p>
            <a:pPr algn="just">
              <a:spcAft>
                <a:spcPts val="1200"/>
              </a:spcAft>
            </a:pP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12" y="1710310"/>
            <a:ext cx="3598888" cy="2399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27" y="4300561"/>
            <a:ext cx="3676713" cy="2286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74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00" y="204443"/>
            <a:ext cx="4000263" cy="114419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51728" y="1721978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«Современная школа»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5445" y="2195771"/>
            <a:ext cx="805570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2019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 открыты центры </a:t>
            </a:r>
            <a:r>
              <a:rPr lang="ru-RU" dirty="0">
                <a:solidFill>
                  <a:srgbClr val="3B4555"/>
                </a:solidFill>
                <a:latin typeface="Futura PT Book"/>
              </a:rPr>
              <a:t>образования цифрового и гуманитарного профилей «Точка роста» 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3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школах на сумму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7 млн. руб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., 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 будут открыты такие же центры 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школах района, 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2023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 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1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школе</a:t>
            </a:r>
          </a:p>
          <a:p>
            <a:pPr algn="ctr"/>
            <a:endParaRPr lang="ru-RU" dirty="0" smtClean="0">
              <a:solidFill>
                <a:srgbClr val="3B4555"/>
              </a:solidFill>
              <a:latin typeface="Futura PT Book"/>
            </a:endParaRPr>
          </a:p>
          <a:p>
            <a:pPr algn="ctr"/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 2020 году планируется разработка проекта начальной школы</a:t>
            </a:r>
          </a:p>
          <a:p>
            <a:pPr algn="ctr"/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п. Загорский (250 мест) и проекта по капитальному ремонту существующей школы</a:t>
            </a:r>
          </a:p>
          <a:p>
            <a:pPr algn="just">
              <a:spcAft>
                <a:spcPts val="1200"/>
              </a:spcAft>
            </a:pPr>
            <a:endParaRPr lang="ru-RU" sz="2200" dirty="0" smtClean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1651018"/>
            <a:ext cx="3575720" cy="161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713017"/>
            <a:ext cx="2586074" cy="1939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476" b="26865"/>
          <a:stretch/>
        </p:blipFill>
        <p:spPr>
          <a:xfrm>
            <a:off x="4131200" y="4689223"/>
            <a:ext cx="2808312" cy="1986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4689310"/>
            <a:ext cx="3667951" cy="1986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696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772816"/>
            <a:ext cx="111813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3B4555"/>
              </a:solidFill>
              <a:latin typeface="Futura PT Medium"/>
            </a:endParaRPr>
          </a:p>
          <a:p>
            <a:r>
              <a:rPr lang="ru-RU" sz="2400" dirty="0" smtClean="0">
                <a:solidFill>
                  <a:srgbClr val="3B4555"/>
                </a:solidFill>
                <a:latin typeface="Futura PT Medium"/>
              </a:rPr>
              <a:t>Региональный проект «Популяризация предпринимательства»</a:t>
            </a:r>
          </a:p>
          <a:p>
            <a:endParaRPr lang="ru-RU" sz="2400" dirty="0" smtClean="0">
              <a:solidFill>
                <a:srgbClr val="3B4555"/>
              </a:solidFill>
              <a:latin typeface="Futura PT Medium"/>
            </a:endParaRPr>
          </a:p>
          <a:p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На конец </a:t>
            </a: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2019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 года в районе зарегистрировано: 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1 000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sz="2200" dirty="0">
                <a:solidFill>
                  <a:srgbClr val="3B4555"/>
                </a:solidFill>
                <a:latin typeface="Futura PT Medium"/>
              </a:rPr>
              <a:t>юридических 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лиц ;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964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sz="2200" dirty="0">
                <a:solidFill>
                  <a:srgbClr val="3B4555"/>
                </a:solidFill>
                <a:latin typeface="Futura PT Medium"/>
              </a:rPr>
              <a:t>индивидуальных 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предпринимателей</a:t>
            </a:r>
          </a:p>
          <a:p>
            <a:pPr marL="342900" indent="-342900">
              <a:buFontTx/>
              <a:buChar char="-"/>
            </a:pPr>
            <a:endParaRPr lang="ru-RU" sz="2200" dirty="0" smtClean="0">
              <a:solidFill>
                <a:srgbClr val="3B4555"/>
              </a:solidFill>
              <a:latin typeface="Futura PT Medium"/>
            </a:endParaRPr>
          </a:p>
          <a:p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Обеспечена занятость более </a:t>
            </a:r>
            <a:r>
              <a:rPr lang="ru-RU" sz="2200" b="1" dirty="0">
                <a:solidFill>
                  <a:srgbClr val="3B4555"/>
                </a:solidFill>
                <a:latin typeface="Futura PT Medium"/>
              </a:rPr>
              <a:t>6 </a:t>
            </a: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тыс. 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человек</a:t>
            </a:r>
          </a:p>
          <a:p>
            <a:endParaRPr lang="ru-RU" sz="2200" dirty="0" smtClean="0">
              <a:solidFill>
                <a:srgbClr val="3B4555"/>
              </a:solidFill>
              <a:latin typeface="Futura PT Medium"/>
            </a:endParaRPr>
          </a:p>
          <a:p>
            <a:r>
              <a:rPr lang="ru-RU" sz="2200" dirty="0">
                <a:solidFill>
                  <a:srgbClr val="3B4555"/>
                </a:solidFill>
                <a:latin typeface="Futura PT Medium"/>
              </a:rPr>
              <a:t>Число субъектов 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предпринимательства в </a:t>
            </a: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2019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 году составило</a:t>
            </a:r>
          </a:p>
          <a:p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32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sz="2200" dirty="0">
                <a:solidFill>
                  <a:srgbClr val="3B4555"/>
                </a:solidFill>
                <a:latin typeface="Futura PT Medium"/>
              </a:rPr>
              <a:t>на </a:t>
            </a:r>
            <a:r>
              <a:rPr lang="ru-RU" sz="2200" b="1" dirty="0">
                <a:solidFill>
                  <a:srgbClr val="3B4555"/>
                </a:solidFill>
                <a:latin typeface="Futura PT Medium"/>
              </a:rPr>
              <a:t>1000</a:t>
            </a:r>
            <a:r>
              <a:rPr lang="ru-RU" sz="2200" dirty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человек (при областном показателе </a:t>
            </a: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22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)</a:t>
            </a:r>
          </a:p>
          <a:p>
            <a:endParaRPr lang="ru-RU" sz="2200" dirty="0" smtClean="0">
              <a:solidFill>
                <a:srgbClr val="3B4555"/>
              </a:solidFill>
              <a:latin typeface="Futura PT Medium"/>
            </a:endParaRPr>
          </a:p>
          <a:p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2020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 году планируется не снижать достигнутый показатель</a:t>
            </a:r>
            <a:endParaRPr lang="ru-RU" sz="2200" dirty="0">
              <a:solidFill>
                <a:srgbClr val="3B4555"/>
              </a:solidFill>
              <a:latin typeface="Futura PT Medium"/>
            </a:endParaRPr>
          </a:p>
          <a:p>
            <a:endParaRPr lang="ru-RU" dirty="0" smtClean="0">
              <a:solidFill>
                <a:srgbClr val="3B4555"/>
              </a:solidFill>
              <a:latin typeface="Futura PT Medium"/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8388587" y="2252929"/>
          <a:ext cx="4019001" cy="449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0" r="2875" b="1356"/>
          <a:stretch/>
        </p:blipFill>
        <p:spPr>
          <a:xfrm>
            <a:off x="8686224" y="2294840"/>
            <a:ext cx="3026372" cy="372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00" y="209078"/>
            <a:ext cx="4000263" cy="1134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1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4931" y="3018885"/>
            <a:ext cx="83913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 В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2019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году выделено средств в размере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400 тыс. руб.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на:</a:t>
            </a:r>
          </a:p>
          <a:p>
            <a:pPr marL="342900" indent="-342900"/>
            <a:endParaRPr lang="ru-RU" dirty="0" smtClean="0">
              <a:solidFill>
                <a:srgbClr val="3B4555"/>
              </a:solidFill>
              <a:latin typeface="Futura PT Medium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участие в выставках, ярмарках, форумах для субъектов МСП на безвозмездной основе (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337 тыс.руб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.). Проведено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7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выставок – ярмарок,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1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спартакиада</a:t>
            </a:r>
          </a:p>
          <a:p>
            <a:endParaRPr lang="ru-RU" dirty="0" smtClean="0">
              <a:solidFill>
                <a:srgbClr val="3B4555"/>
              </a:solidFill>
              <a:latin typeface="Futura PT Medium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для вовлечения населения в бизнес реализованы </a:t>
            </a:r>
          </a:p>
          <a:p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 образовательные программы - прошли  обучение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21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человек   </a:t>
            </a:r>
          </a:p>
          <a:p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 (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63 тыс. руб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.)</a:t>
            </a:r>
          </a:p>
          <a:p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 </a:t>
            </a:r>
          </a:p>
          <a:p>
            <a:pPr algn="ctr"/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В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2020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году будет открыто новое направление на выдачу субсидий для развития семейного бизнеса</a:t>
            </a:r>
          </a:p>
          <a:p>
            <a:endParaRPr lang="ru-RU" dirty="0" smtClean="0">
              <a:solidFill>
                <a:srgbClr val="3B4555"/>
              </a:solidFill>
              <a:latin typeface="Futura PT Medium"/>
            </a:endParaRPr>
          </a:p>
          <a:p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 </a:t>
            </a: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8388587" y="2252929"/>
          <a:ext cx="4019001" cy="449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3" descr="C:\Users\gus\Desktop\31220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235" y="3190853"/>
            <a:ext cx="3330164" cy="2518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00" y="209078"/>
            <a:ext cx="4000263" cy="11349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8348" y="1772816"/>
            <a:ext cx="11264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B4555"/>
                </a:solidFill>
                <a:latin typeface="Futura PT Medium"/>
              </a:rPr>
              <a:t>Региональный проект «Популяризация предпринимательства»</a:t>
            </a:r>
          </a:p>
        </p:txBody>
      </p:sp>
    </p:spTree>
    <p:extLst>
      <p:ext uri="{BB962C8B-B14F-4D97-AF65-F5344CB8AC3E}">
        <p14:creationId xmlns="" xmlns:p14="http://schemas.microsoft.com/office/powerpoint/2010/main" val="7591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163" y="1772816"/>
            <a:ext cx="1190113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3B4555"/>
                </a:solidFill>
                <a:latin typeface="Futura PT Medium"/>
              </a:rPr>
              <a:t>Улучшение условий ведения предпринимательской деятельности</a:t>
            </a:r>
          </a:p>
          <a:p>
            <a:pPr algn="ctr"/>
            <a:endParaRPr lang="ru-RU" sz="2600" b="1" dirty="0" smtClean="0">
              <a:solidFill>
                <a:srgbClr val="3B4555"/>
              </a:solidFill>
              <a:latin typeface="Futura PT Medium"/>
            </a:endParaRPr>
          </a:p>
          <a:p>
            <a:pPr algn="ctr"/>
            <a:endParaRPr lang="ru-RU" sz="2200" dirty="0" smtClean="0">
              <a:solidFill>
                <a:srgbClr val="3B4555"/>
              </a:solidFill>
              <a:latin typeface="Futura PT Medium"/>
            </a:endParaRPr>
          </a:p>
          <a:p>
            <a:pPr algn="ctr"/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2019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 году из утвержденного перечня объектов для предоставления субъектам МСП предоставлено  </a:t>
            </a: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3  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земельных участка, </a:t>
            </a: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5 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объектов недвижимости</a:t>
            </a:r>
            <a:endParaRPr lang="ru-RU" sz="2200" b="1" dirty="0" smtClean="0">
              <a:solidFill>
                <a:srgbClr val="3B4555"/>
              </a:solidFill>
              <a:latin typeface="Futura PT Medium"/>
            </a:endParaRPr>
          </a:p>
          <a:p>
            <a:pPr algn="ctr"/>
            <a:endParaRPr lang="ru-RU" sz="2200" dirty="0" smtClean="0">
              <a:solidFill>
                <a:srgbClr val="3B4555"/>
              </a:solidFill>
              <a:latin typeface="Futura PT Medium"/>
            </a:endParaRPr>
          </a:p>
          <a:p>
            <a:pPr algn="ctr"/>
            <a:endParaRPr lang="ru-RU" sz="2200" dirty="0" smtClean="0">
              <a:solidFill>
                <a:srgbClr val="3B4555"/>
              </a:solidFill>
              <a:latin typeface="Futura PT Medium"/>
            </a:endParaRPr>
          </a:p>
          <a:p>
            <a:pPr algn="ctr"/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2020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 году планируется дополнение перечня муниципального имущества</a:t>
            </a:r>
          </a:p>
          <a:p>
            <a:pPr algn="ctr"/>
            <a:endParaRPr lang="ru-RU" sz="2600" b="1" dirty="0" smtClean="0">
              <a:solidFill>
                <a:srgbClr val="3B4555"/>
              </a:solidFill>
              <a:latin typeface="Futura PT Medium"/>
            </a:endParaRPr>
          </a:p>
          <a:p>
            <a:pPr algn="just"/>
            <a:endParaRPr lang="ru-RU" sz="2200" dirty="0" smtClean="0">
              <a:solidFill>
                <a:srgbClr val="3B4555"/>
              </a:solidFill>
              <a:latin typeface="Futura PT Medium"/>
            </a:endParaRPr>
          </a:p>
          <a:p>
            <a:pPr algn="ctr"/>
            <a:endParaRPr lang="ru-RU" sz="2600" b="1" dirty="0" smtClean="0">
              <a:solidFill>
                <a:srgbClr val="3B4555"/>
              </a:solidFill>
              <a:latin typeface="Futura PT Medium"/>
            </a:endParaRPr>
          </a:p>
          <a:p>
            <a:pPr algn="ctr"/>
            <a:endParaRPr lang="ru-RU" sz="2600" b="1" dirty="0" smtClean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00" y="209078"/>
            <a:ext cx="4000263" cy="1134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47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351584" y="112069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498084" y="1866423"/>
            <a:ext cx="9001000" cy="591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Указ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Президента </a:t>
            </a:r>
            <a:r>
              <a:rPr lang="ru-RU" sz="3200" b="1" dirty="0">
                <a:solidFill>
                  <a:srgbClr val="3B4555"/>
                </a:solidFill>
                <a:latin typeface="Futura PT Medium" pitchFamily="34" charset="-52"/>
              </a:rPr>
              <a:t>РФ от 07.05.2018 г. № </a:t>
            </a: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204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«О </a:t>
            </a:r>
            <a:r>
              <a:rPr lang="ru-RU" sz="3200" b="1" dirty="0">
                <a:solidFill>
                  <a:srgbClr val="3B4555"/>
                </a:solidFill>
                <a:latin typeface="Futura PT Medium" pitchFamily="34" charset="-52"/>
              </a:rPr>
              <a:t>национальных целях и стратегических задачах развития Российской Федерации на период до 2024 года</a:t>
            </a: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»</a:t>
            </a: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3200" b="1" dirty="0" smtClean="0">
              <a:solidFill>
                <a:srgbClr val="3B4555"/>
              </a:solidFill>
              <a:latin typeface="Futura PT Medium" pitchFamily="34" charset="-52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solidFill>
                <a:srgbClr val="3B4555"/>
              </a:solidFill>
              <a:latin typeface="Futura PT Medium" pitchFamily="34" charset="-52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b="1" dirty="0" smtClean="0">
              <a:solidFill>
                <a:srgbClr val="3B4555"/>
              </a:solidFill>
              <a:latin typeface="Futura PT Medium" pitchFamily="34" charset="-52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8708"/>
            <a:ext cx="6029287" cy="1091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7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2812" y="1772816"/>
            <a:ext cx="114292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Futura PT Medium"/>
              </a:rPr>
              <a:t>Осуществление</a:t>
            </a:r>
          </a:p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Futura PT Medium"/>
              </a:rPr>
              <a:t>расширения доступа субъектов МСП к финансовым ресурсам, в том числе к льготному финансированию </a:t>
            </a:r>
          </a:p>
        </p:txBody>
      </p:sp>
      <p:pic>
        <p:nvPicPr>
          <p:cNvPr id="2050" name="Picture 2" descr="C:\Users\gus\Desktop\1a274e604af5a0ef57f94c573adab3f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284984"/>
            <a:ext cx="2666815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gus\Desktop\6V7kXsf9H0-626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140968"/>
            <a:ext cx="3871985" cy="3556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00" y="209078"/>
            <a:ext cx="4000263" cy="1134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53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0715" y="1916832"/>
            <a:ext cx="1118130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100" dirty="0" smtClean="0">
                <a:solidFill>
                  <a:srgbClr val="3B4555"/>
                </a:solidFill>
                <a:latin typeface="Futura PT Medium"/>
              </a:rPr>
              <a:t>Акселерация субъектов малого и среднего предпринимательства:</a:t>
            </a:r>
          </a:p>
          <a:p>
            <a:pPr algn="ctr"/>
            <a:endParaRPr lang="ru-RU" b="1" spc="-100" dirty="0" smtClean="0">
              <a:solidFill>
                <a:srgbClr val="3B4555"/>
              </a:solidFill>
              <a:latin typeface="Futura PT Medium"/>
            </a:endParaRPr>
          </a:p>
          <a:p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b="1" kern="0" dirty="0" smtClean="0">
                <a:solidFill>
                  <a:srgbClr val="3B4555"/>
                </a:solidFill>
                <a:latin typeface="Futura PT Book"/>
              </a:rPr>
              <a:t>2019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 году предоставлены субсидии на </a:t>
            </a:r>
            <a:r>
              <a:rPr lang="ru-RU" kern="0" dirty="0">
                <a:solidFill>
                  <a:srgbClr val="3B4555"/>
                </a:solidFill>
                <a:latin typeface="Futura PT Book"/>
              </a:rPr>
              <a:t>приобретение 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и проката спортивного </a:t>
            </a:r>
            <a:r>
              <a:rPr lang="ru-RU" kern="0" dirty="0">
                <a:solidFill>
                  <a:srgbClr val="3B4555"/>
                </a:solidFill>
                <a:latin typeface="Futura PT Book"/>
              </a:rPr>
              <a:t>оборудования и инвентаря на 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сумму </a:t>
            </a:r>
            <a:r>
              <a:rPr lang="ru-RU" b="1" kern="0" dirty="0" smtClean="0">
                <a:solidFill>
                  <a:srgbClr val="3B4555"/>
                </a:solidFill>
                <a:latin typeface="Futura PT Book"/>
              </a:rPr>
              <a:t>4 млн. </a:t>
            </a:r>
            <a:r>
              <a:rPr lang="ru-RU" b="1" kern="0" dirty="0" err="1" smtClean="0">
                <a:solidFill>
                  <a:srgbClr val="3B4555"/>
                </a:solidFill>
                <a:latin typeface="Futura PT Book"/>
              </a:rPr>
              <a:t>руб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, из них на:</a:t>
            </a:r>
          </a:p>
          <a:p>
            <a:endParaRPr lang="ru-RU" kern="0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оборудование </a:t>
            </a:r>
            <a:r>
              <a:rPr lang="ru-RU" b="1" kern="0" dirty="0" smtClean="0">
                <a:solidFill>
                  <a:srgbClr val="3B4555"/>
                </a:solidFill>
                <a:latin typeface="Futura PT Book"/>
              </a:rPr>
              <a:t>2  млн. руб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kern="0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спортинвентарь  </a:t>
            </a:r>
            <a:r>
              <a:rPr lang="ru-RU" b="1" kern="0" dirty="0" smtClean="0">
                <a:solidFill>
                  <a:srgbClr val="3B4555"/>
                </a:solidFill>
                <a:latin typeface="Futura PT Book"/>
              </a:rPr>
              <a:t>2 млн. руб.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 </a:t>
            </a:r>
          </a:p>
          <a:p>
            <a:pPr marL="342900" indent="-342900"/>
            <a:endParaRPr lang="ru-RU" kern="0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 algn="ctr"/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До </a:t>
            </a:r>
            <a:r>
              <a:rPr lang="ru-RU" b="1" kern="0" dirty="0" smtClean="0">
                <a:solidFill>
                  <a:srgbClr val="3B4555"/>
                </a:solidFill>
                <a:latin typeface="Futura PT Book"/>
              </a:rPr>
              <a:t>2024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 года будет продолжена работа по реализации данных мероприятий</a:t>
            </a:r>
            <a:endParaRPr lang="ru-RU" b="1" spc="-100" dirty="0" smtClean="0">
              <a:solidFill>
                <a:srgbClr val="3B4555"/>
              </a:solidFill>
              <a:latin typeface="Futura PT Medium"/>
            </a:endParaRPr>
          </a:p>
          <a:p>
            <a:endParaRPr lang="ru-RU" b="1" spc="-100" dirty="0" smtClean="0">
              <a:solidFill>
                <a:srgbClr val="3B4555"/>
              </a:solidFill>
              <a:latin typeface="Futura PT Medium"/>
            </a:endParaRPr>
          </a:p>
          <a:p>
            <a:endParaRPr lang="ru-RU" sz="2800" b="1" spc="-100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00" y="209078"/>
            <a:ext cx="4000263" cy="1134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07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00" y="224884"/>
            <a:ext cx="4000263" cy="110331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«Сохранение лесов»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0879" y="2132857"/>
            <a:ext cx="75968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3B4555"/>
                </a:solidFill>
                <a:latin typeface="Futura PT Book"/>
              </a:rPr>
              <a:t>     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2019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приобретен специальный автомобиль для </a:t>
            </a:r>
            <a:r>
              <a:rPr lang="ru-RU" dirty="0" err="1" smtClean="0">
                <a:solidFill>
                  <a:srgbClr val="3B4555"/>
                </a:solidFill>
                <a:latin typeface="Futura PT Book"/>
              </a:rPr>
              <a:t>лесопатрулирования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–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2,4 млн. руб.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высажено саженцев свыше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55 тыс. шт.</a:t>
            </a:r>
          </a:p>
          <a:p>
            <a:pPr marL="342900" indent="-342900"/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     В части экологии: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   разработан проект  по рекультивации свалки твердых         </a:t>
            </a:r>
          </a:p>
          <a:p>
            <a:r>
              <a:rPr lang="ru-RU" dirty="0" smtClean="0">
                <a:solidFill>
                  <a:srgbClr val="3B4555"/>
                </a:solidFill>
                <a:latin typeface="Futura PT Book"/>
              </a:rPr>
              <a:t>     коммунальных отходов в районе п. </a:t>
            </a:r>
            <a:r>
              <a:rPr lang="ru-RU" dirty="0" err="1" smtClean="0">
                <a:solidFill>
                  <a:srgbClr val="3B4555"/>
                </a:solidFill>
                <a:latin typeface="Futura PT Book"/>
              </a:rPr>
              <a:t>Баевка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на сумму    </a:t>
            </a:r>
          </a:p>
          <a:p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     1,3 млн. руб.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    </a:t>
            </a:r>
            <a:endParaRPr lang="ru-RU" b="1" dirty="0" smtClean="0">
              <a:solidFill>
                <a:srgbClr val="3B4555"/>
              </a:solidFill>
              <a:latin typeface="Futura PT Book"/>
            </a:endParaRPr>
          </a:p>
          <a:p>
            <a:endParaRPr lang="ru-RU" b="1" dirty="0">
              <a:solidFill>
                <a:srgbClr val="3B4555"/>
              </a:solidFill>
              <a:latin typeface="Futura PT Book"/>
            </a:endParaRPr>
          </a:p>
          <a:p>
            <a:pPr marL="342900" indent="-342900"/>
            <a:r>
              <a:rPr lang="ru-RU" dirty="0" smtClean="0">
                <a:solidFill>
                  <a:srgbClr val="3B4555"/>
                </a:solidFill>
                <a:latin typeface="Futura PT Book"/>
              </a:rPr>
              <a:t>     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 планируется: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3B4555"/>
                </a:solidFill>
                <a:latin typeface="Futura PT Book"/>
              </a:rPr>
              <a:t>рекультивировать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свалку в районе п. </a:t>
            </a:r>
            <a:r>
              <a:rPr lang="ru-RU" dirty="0" err="1" smtClean="0">
                <a:solidFill>
                  <a:srgbClr val="3B4555"/>
                </a:solidFill>
                <a:latin typeface="Futura PT Book"/>
              </a:rPr>
              <a:t>Баевка</a:t>
            </a:r>
            <a:endParaRPr lang="ru-RU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разработать проект по ликвидации битумного хранилища п. ст. </a:t>
            </a:r>
            <a:r>
              <a:rPr lang="ru-RU" dirty="0" err="1" smtClean="0">
                <a:solidFill>
                  <a:srgbClr val="3B4555"/>
                </a:solidFill>
                <a:latin typeface="Futura PT Book"/>
              </a:rPr>
              <a:t>Тальжино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на сумму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1,7 млн. руб.</a:t>
            </a:r>
          </a:p>
          <a:p>
            <a:pPr marL="342900" indent="-342900"/>
            <a:endParaRPr lang="ru-RU" b="1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/>
            <a:endParaRPr lang="ru-RU" b="1" dirty="0" smtClean="0">
              <a:solidFill>
                <a:srgbClr val="3B4555"/>
              </a:solidFill>
              <a:latin typeface="Futura PT Book"/>
            </a:endParaRPr>
          </a:p>
          <a:p>
            <a:endParaRPr lang="ru-RU" b="1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324"/>
          <a:stretch/>
        </p:blipFill>
        <p:spPr>
          <a:xfrm>
            <a:off x="8623094" y="2088757"/>
            <a:ext cx="3347785" cy="220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94" y="4327658"/>
            <a:ext cx="3347787" cy="2231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73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361" y="2061374"/>
            <a:ext cx="835292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1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600"/>
              </a:spcAft>
            </a:pPr>
            <a:endParaRPr lang="ru-RU" sz="21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600"/>
              </a:spcAft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2019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году участниками проекта для обследования сети Интернет стали администрации 4 сельских поселений и 6 школ</a:t>
            </a:r>
          </a:p>
          <a:p>
            <a:pPr algn="just">
              <a:spcAft>
                <a:spcPts val="600"/>
              </a:spcAft>
            </a:pPr>
            <a:endParaRPr lang="ru-RU" sz="21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600"/>
              </a:spcAft>
            </a:pPr>
            <a:endParaRPr lang="ru-RU" sz="21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600"/>
              </a:spcAft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До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2024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года все социально значимые объекты будут обеспечены скоростным Интернетом</a:t>
            </a:r>
            <a:endParaRPr lang="ru-RU" sz="2100" dirty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600"/>
              </a:spcAft>
            </a:pPr>
            <a:endParaRPr lang="ru-RU" sz="2100" dirty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12" y="224884"/>
            <a:ext cx="3874439" cy="110331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«Информационная инфраструктура»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01" y="2091394"/>
            <a:ext cx="3239358" cy="431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81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360" y="2061374"/>
            <a:ext cx="10729191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1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600"/>
              </a:spcAft>
            </a:pPr>
            <a:endParaRPr lang="ru-RU" sz="2100" dirty="0" smtClean="0">
              <a:solidFill>
                <a:srgbClr val="3B4555"/>
              </a:solidFill>
              <a:latin typeface="Futura PT Book"/>
            </a:endParaRPr>
          </a:p>
          <a:p>
            <a:pPr algn="ctr">
              <a:spcAft>
                <a:spcPts val="600"/>
              </a:spcAft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2019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году проект газовой котельной для теплоснабжения</a:t>
            </a:r>
          </a:p>
          <a:p>
            <a:pPr algn="ctr">
              <a:spcAft>
                <a:spcPts val="600"/>
              </a:spcAft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п.Металлургов на сумму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131,2 млн. руб. 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получил положительное заключение</a:t>
            </a:r>
          </a:p>
          <a:p>
            <a:pPr algn="just">
              <a:spcAft>
                <a:spcPts val="600"/>
              </a:spcAft>
            </a:pPr>
            <a:endParaRPr lang="ru-RU" sz="21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600"/>
              </a:spcAft>
            </a:pPr>
            <a:endParaRPr lang="ru-RU" sz="21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600"/>
              </a:spcAft>
            </a:pPr>
            <a:endParaRPr lang="ru-RU" sz="2100" dirty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2" name="Группа 16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12" y="224884"/>
            <a:ext cx="3874439" cy="110331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Государственная программа «Комплексное развитие сельских территорий»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1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9906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0549" y="2978595"/>
            <a:ext cx="623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3B4555"/>
                </a:solidFill>
                <a:latin typeface="Futura PT Medium" pitchFamily="34" charset="-52"/>
              </a:rPr>
              <a:t>Спасибо </a:t>
            </a:r>
            <a:r>
              <a:rPr lang="ru-RU" sz="3600" dirty="0" smtClean="0">
                <a:solidFill>
                  <a:srgbClr val="3B4555"/>
                </a:solidFill>
                <a:latin typeface="Futura PT Medium" pitchFamily="34" charset="-52"/>
              </a:rPr>
              <a:t>за </a:t>
            </a:r>
            <a:r>
              <a:rPr lang="ru-RU" sz="3600" dirty="0">
                <a:solidFill>
                  <a:srgbClr val="3B4555"/>
                </a:solidFill>
                <a:latin typeface="Futura PT Medium" pitchFamily="34" charset="-52"/>
              </a:rPr>
              <a:t>внимание!</a:t>
            </a:r>
          </a:p>
        </p:txBody>
      </p:sp>
      <p:pic>
        <p:nvPicPr>
          <p:cNvPr id="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028" y="908725"/>
            <a:ext cx="861159" cy="928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2" y="925953"/>
            <a:ext cx="742899" cy="91139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995845" y="413168"/>
            <a:ext cx="2942819" cy="1395863"/>
            <a:chOff x="1137138" y="4799641"/>
            <a:chExt cx="2943225" cy="139605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5" rIns="91427" bIns="45715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908724"/>
            <a:ext cx="3395908" cy="6150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4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351584" y="112069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9335" y="1271703"/>
            <a:ext cx="11851545" cy="5822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700" b="1" dirty="0" smtClean="0">
                <a:solidFill>
                  <a:srgbClr val="3B4555"/>
                </a:solidFill>
                <a:latin typeface="Futura PT Medium" pitchFamily="34" charset="-52"/>
              </a:rPr>
              <a:t>В соответствии с Указом определены 9 национальных целей: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обеспечение </a:t>
            </a: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устойчивого естественного роста численности населения РФ;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повышение </a:t>
            </a: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ожидаемой продолжительности жизни до 78 лет (к 2030 году до 80 лет);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обеспечение устойчивого роста реальных доходов граждан, а также роста уровня пенсионного обеспечения выше уровня инфляции;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с</a:t>
            </a: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нижение в два раза уровня бедности в РФ;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у</a:t>
            </a: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лучшение жилищных условий не менее 5 млн. семей ежегодно;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у</a:t>
            </a: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скорение технологического развития РФ, увеличение количества организация, осуществляющих технические инновации, до 50 процентов от их общего числа;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Обеспечение ускоренного внедрения цифровых технологий в экономике и социальной сфере;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Вхождение РФ в число пяти крупнейших экономик мира, обеспечение темпов экономического роста выше мировых при сохранении макроэкономической стабильности в том числе инфляции на уровне не превышающем 4%;</a:t>
            </a:r>
            <a:endParaRPr lang="ru-RU" sz="1700" dirty="0">
              <a:solidFill>
                <a:srgbClr val="3B4555"/>
              </a:solidFill>
              <a:latin typeface="Futura PT Medium" pitchFamily="34" charset="-52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Создание в базовых отраслях экономики прежде всего в обрабатывающей промышленности и агропромышленном комплексе, высокопроизводительного экспортно</a:t>
            </a: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-</a:t>
            </a: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ориентированного сектора, развивающегося на основе современных технологий и обеспеченного высококвалифицированными кадрами.</a:t>
            </a:r>
          </a:p>
          <a:p>
            <a:pPr algn="just">
              <a:spcAft>
                <a:spcPts val="1000"/>
              </a:spcAft>
            </a:pPr>
            <a:endParaRPr lang="ru-RU" sz="17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8708"/>
            <a:ext cx="6029287" cy="1091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33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351584" y="112069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8" y="3065432"/>
            <a:ext cx="5112568" cy="3305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140968"/>
            <a:ext cx="5228208" cy="2739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8708"/>
            <a:ext cx="6029287" cy="109198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64085" y="1363099"/>
            <a:ext cx="748856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4555"/>
                </a:solidFill>
                <a:latin typeface="Futura PT Medium" pitchFamily="34" charset="-52"/>
              </a:rPr>
              <a:t>На основании целей создано 12 национальных проектов и 1 комплексный план</a:t>
            </a:r>
            <a:endParaRPr lang="ru-RU" sz="2400" b="1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226592" y="2196553"/>
            <a:ext cx="1152128" cy="716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25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360" y="2492897"/>
            <a:ext cx="756084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2019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году: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Поставлен </a:t>
            </a:r>
            <a:r>
              <a:rPr lang="ru-RU" b="1" dirty="0">
                <a:solidFill>
                  <a:srgbClr val="3B4555"/>
                </a:solidFill>
                <a:latin typeface="Futura PT Book"/>
              </a:rPr>
              <a:t>1</a:t>
            </a:r>
            <a:r>
              <a:rPr lang="ru-RU" dirty="0">
                <a:solidFill>
                  <a:srgbClr val="3B4555"/>
                </a:solidFill>
                <a:latin typeface="Futura PT Book"/>
              </a:rPr>
              <a:t> автобус с подъемником 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для граждан старшего поколения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Обучено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30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dirty="0">
                <a:solidFill>
                  <a:srgbClr val="3B4555"/>
                </a:solidFill>
                <a:latin typeface="Futura PT Book"/>
              </a:rPr>
              <a:t>граждан </a:t>
            </a:r>
            <a:r>
              <a:rPr lang="ru-RU" dirty="0" err="1">
                <a:solidFill>
                  <a:srgbClr val="3B4555"/>
                </a:solidFill>
                <a:latin typeface="Futura PT Book"/>
              </a:rPr>
              <a:t>предпенсионного</a:t>
            </a:r>
            <a:r>
              <a:rPr lang="ru-RU" dirty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возраста </a:t>
            </a:r>
          </a:p>
          <a:p>
            <a:pPr>
              <a:spcAft>
                <a:spcPts val="1200"/>
              </a:spcAft>
            </a:pPr>
            <a:r>
              <a:rPr lang="ru-RU" dirty="0" err="1" smtClean="0">
                <a:solidFill>
                  <a:srgbClr val="3B4555"/>
                </a:solidFill>
                <a:latin typeface="Futura PT Book"/>
              </a:rPr>
              <a:t>Профосмотрами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,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включая диспансеризацию, лиц старше трудоспособного возраста, охвачено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44 %</a:t>
            </a:r>
            <a:endParaRPr lang="ru-RU" dirty="0" smtClean="0">
              <a:solidFill>
                <a:srgbClr val="3B4555"/>
              </a:solidFill>
              <a:latin typeface="Futura PT Book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Под </a:t>
            </a:r>
            <a:r>
              <a:rPr lang="ru-RU" dirty="0">
                <a:solidFill>
                  <a:srgbClr val="3B4555"/>
                </a:solidFill>
                <a:latin typeface="Futura PT Book"/>
              </a:rPr>
              <a:t>диспансерным наблюдением находится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59 %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dirty="0">
                <a:solidFill>
                  <a:srgbClr val="3B4555"/>
                </a:solidFill>
                <a:latin typeface="Futura PT Book"/>
              </a:rPr>
              <a:t>лиц старше трудоспособного 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возраста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 целевые показатели будут сохранены на уровне прошлого года</a:t>
            </a:r>
          </a:p>
          <a:p>
            <a:pPr>
              <a:spcAft>
                <a:spcPts val="1200"/>
              </a:spcAft>
            </a:pPr>
            <a:endParaRPr lang="ru-RU" dirty="0" smtClean="0">
              <a:solidFill>
                <a:srgbClr val="3B4555"/>
              </a:solidFill>
              <a:latin typeface="Futura PT Book"/>
            </a:endParaRPr>
          </a:p>
          <a:p>
            <a:pPr>
              <a:spcAft>
                <a:spcPts val="1200"/>
              </a:spcAft>
            </a:pPr>
            <a:endParaRPr lang="ru-RU" dirty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53" y="72303"/>
            <a:ext cx="4990357" cy="14084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1343" y="1661264"/>
            <a:ext cx="11779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«Разработка и реализация программы системной поддержки и повышения качества жизни граждан старшего поколения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(«Старшее поколение»)»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99"/>
          <a:stretch/>
        </p:blipFill>
        <p:spPr>
          <a:xfrm>
            <a:off x="8328249" y="2579788"/>
            <a:ext cx="3747266" cy="413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451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2061374"/>
            <a:ext cx="8875998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2019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году произведены следующие выплаты </a:t>
            </a:r>
          </a:p>
          <a:p>
            <a:pPr algn="ctr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на общую сумму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59 млн. руб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.:</a:t>
            </a:r>
          </a:p>
          <a:p>
            <a:pPr>
              <a:spcAft>
                <a:spcPts val="1200"/>
              </a:spcAft>
            </a:pPr>
            <a:endParaRPr lang="ru-RU" sz="1900" dirty="0" smtClean="0">
              <a:solidFill>
                <a:srgbClr val="3B4555"/>
              </a:solidFill>
              <a:latin typeface="Futura PT Book"/>
            </a:endParaRPr>
          </a:p>
          <a:p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- при рождении (усыновлении) </a:t>
            </a:r>
          </a:p>
          <a:p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 первого ребенка                                                           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160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человек</a:t>
            </a:r>
          </a:p>
          <a:p>
            <a:pPr>
              <a:spcAft>
                <a:spcPts val="1200"/>
              </a:spcAft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- на </a:t>
            </a:r>
            <a:r>
              <a:rPr lang="ru-RU" sz="1900" dirty="0">
                <a:solidFill>
                  <a:srgbClr val="3B4555"/>
                </a:solidFill>
                <a:latin typeface="Futura PT Book"/>
              </a:rPr>
              <a:t>третьего и последующего 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                                     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271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человек</a:t>
            </a:r>
            <a:endParaRPr lang="ru-RU" sz="1900" dirty="0">
              <a:solidFill>
                <a:srgbClr val="3B4555"/>
              </a:solidFill>
              <a:latin typeface="Futura PT Book"/>
            </a:endParaRPr>
          </a:p>
          <a:p>
            <a:pPr>
              <a:spcAft>
                <a:spcPts val="1200"/>
              </a:spcAft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- многодетным семьям                                                   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826 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человек</a:t>
            </a:r>
            <a:endParaRPr lang="ru-RU" sz="1900" dirty="0">
              <a:solidFill>
                <a:srgbClr val="3B4555"/>
              </a:solidFill>
              <a:latin typeface="Futura PT Book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 материнский </a:t>
            </a:r>
            <a:r>
              <a:rPr lang="ru-RU" sz="1900" dirty="0">
                <a:solidFill>
                  <a:srgbClr val="3B4555"/>
                </a:solidFill>
                <a:latin typeface="Futura PT Book"/>
              </a:rPr>
              <a:t>капитал 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                                                 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32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 человека                                    </a:t>
            </a:r>
          </a:p>
          <a:p>
            <a:pPr algn="ctr">
              <a:spcAft>
                <a:spcPts val="1200"/>
              </a:spcAft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Постоянно осуществляется информирование о льготном ипотечном кредитовании для семей, имеющих детей</a:t>
            </a:r>
          </a:p>
          <a:p>
            <a:pPr>
              <a:spcAft>
                <a:spcPts val="1200"/>
              </a:spcAft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году меры социальной поддержки будут сохранены в тех же объемах</a:t>
            </a:r>
          </a:p>
          <a:p>
            <a:pPr>
              <a:spcAft>
                <a:spcPts val="1200"/>
              </a:spcAft>
            </a:pPr>
            <a:endParaRPr lang="ru-RU" sz="1900" dirty="0" smtClean="0">
              <a:solidFill>
                <a:srgbClr val="3B4555"/>
              </a:solidFill>
              <a:latin typeface="Futura PT Book"/>
            </a:endParaRPr>
          </a:p>
          <a:p>
            <a:pPr>
              <a:spcAft>
                <a:spcPts val="1200"/>
              </a:spcAft>
            </a:pPr>
            <a:endParaRPr lang="ru-RU" sz="19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307" y="3429000"/>
            <a:ext cx="2861573" cy="141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265124"/>
            <a:ext cx="2471701" cy="10918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40" y="5030425"/>
            <a:ext cx="2852441" cy="160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53" y="72303"/>
            <a:ext cx="4990357" cy="140848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91343" y="1661264"/>
            <a:ext cx="11779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«Финансовая поддержка семей при рождении детей»</a:t>
            </a:r>
          </a:p>
        </p:txBody>
      </p:sp>
    </p:spTree>
    <p:extLst>
      <p:ext uri="{BB962C8B-B14F-4D97-AF65-F5344CB8AC3E}">
        <p14:creationId xmlns="" xmlns:p14="http://schemas.microsoft.com/office/powerpoint/2010/main" val="2411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3" y="2285179"/>
            <a:ext cx="852846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Доля </a:t>
            </a:r>
            <a:r>
              <a:rPr lang="ru-RU" sz="1800" dirty="0">
                <a:solidFill>
                  <a:srgbClr val="3B4555"/>
                </a:solidFill>
                <a:latin typeface="Futura PT Book"/>
              </a:rPr>
              <a:t>населения, систематически занимающегося физической культурой и спортом в </a:t>
            </a:r>
            <a:r>
              <a:rPr lang="ru-RU" sz="1800" b="1" dirty="0">
                <a:solidFill>
                  <a:srgbClr val="3B4555"/>
                </a:solidFill>
                <a:latin typeface="Futura PT Book"/>
              </a:rPr>
              <a:t>2019</a:t>
            </a:r>
            <a:r>
              <a:rPr lang="ru-RU" sz="1800" dirty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году составила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41 %,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планируется достичь к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2024 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году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 44 %</a:t>
            </a:r>
            <a:endParaRPr lang="ru-RU" sz="18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1200"/>
              </a:spcAft>
            </a:pPr>
            <a:endParaRPr lang="ru-RU" sz="18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1200"/>
              </a:spcAft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В спортивных и культурно-массовых мероприятиях в </a:t>
            </a:r>
            <a:r>
              <a:rPr lang="ru-RU" sz="1800" b="1" dirty="0">
                <a:solidFill>
                  <a:srgbClr val="3B4555"/>
                </a:solidFill>
                <a:latin typeface="Futura PT Book"/>
              </a:rPr>
              <a:t>2019</a:t>
            </a:r>
            <a:r>
              <a:rPr lang="ru-RU" sz="1800" dirty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году участвовало более 5 000 человек, в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году проведение мероприятий, по сложившейся традиции, будет продолжено</a:t>
            </a:r>
          </a:p>
          <a:p>
            <a:pPr algn="just">
              <a:spcAft>
                <a:spcPts val="1200"/>
              </a:spcAft>
            </a:pPr>
            <a:endParaRPr lang="ru-RU" sz="1800" dirty="0">
              <a:solidFill>
                <a:srgbClr val="3B4555"/>
              </a:solidFill>
              <a:latin typeface="Futura PT Book"/>
            </a:endParaRPr>
          </a:p>
          <a:p>
            <a:pPr algn="ctr"/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2019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году: сдали нормативы ГТО                          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1 777 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человек</a:t>
            </a:r>
          </a:p>
          <a:p>
            <a:pPr algn="ctr"/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                     получили знаки отличия                       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1 510 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человек  </a:t>
            </a:r>
          </a:p>
          <a:p>
            <a:pPr algn="ctr"/>
            <a:endParaRPr lang="ru-RU" sz="1800" dirty="0" smtClean="0">
              <a:solidFill>
                <a:srgbClr val="3B4555"/>
              </a:solidFill>
              <a:latin typeface="Futura PT Book"/>
            </a:endParaRPr>
          </a:p>
          <a:p>
            <a:pPr algn="ctr"/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году необходимо увеличить количество </a:t>
            </a:r>
          </a:p>
          <a:p>
            <a:pPr algn="ctr"/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участников ГТО не менее, чем на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6 % 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(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1 884 человека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)</a:t>
            </a:r>
          </a:p>
          <a:p>
            <a:pPr algn="ctr"/>
            <a:endParaRPr lang="ru-RU" sz="1800" b="1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53" y="72303"/>
            <a:ext cx="4990357" cy="140848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91344" y="1577211"/>
            <a:ext cx="11779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«Формирование системы мотивации граждан к здоровому образу жизни, включая здоровое питание и отказ от вредных привычек»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610" y="2348835"/>
            <a:ext cx="3099686" cy="193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610" y="4287516"/>
            <a:ext cx="3099687" cy="232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206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2241854"/>
            <a:ext cx="68479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2019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году реализованы мероприятия на общую сумму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12,7 млн. руб.: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установлен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модульный </a:t>
            </a:r>
          </a:p>
          <a:p>
            <a:pPr algn="just"/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 ФАП  в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п.Таргай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                              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2,7 млн. руб.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проведен ремонт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4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ФАПах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        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10,0 млн. руб.</a:t>
            </a:r>
          </a:p>
          <a:p>
            <a:pPr algn="just"/>
            <a:endParaRPr lang="ru-RU" sz="2200" b="1" dirty="0" smtClean="0">
              <a:solidFill>
                <a:srgbClr val="3B4555"/>
              </a:solidFill>
              <a:latin typeface="Futura PT Book"/>
            </a:endParaRPr>
          </a:p>
          <a:p>
            <a:pPr algn="ctr"/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План на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год:</a:t>
            </a:r>
          </a:p>
          <a:p>
            <a:pPr algn="ctr"/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ремонт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ФАПах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на сумму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 5,0 млн. руб.,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замена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6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аварийных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ФАПов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(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п. </a:t>
            </a:r>
            <a:r>
              <a:rPr lang="ru-RU" dirty="0" err="1" smtClean="0">
                <a:solidFill>
                  <a:srgbClr val="3B4555"/>
                </a:solidFill>
                <a:latin typeface="Futura PT Book"/>
              </a:rPr>
              <a:t>Баевка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,      </a:t>
            </a:r>
          </a:p>
          <a:p>
            <a:pPr algn="just"/>
            <a:r>
              <a:rPr lang="ru-RU" dirty="0" smtClean="0">
                <a:solidFill>
                  <a:srgbClr val="3B4555"/>
                </a:solidFill>
                <a:latin typeface="Futura PT Book"/>
              </a:rPr>
              <a:t>   </a:t>
            </a:r>
            <a:r>
              <a:rPr lang="ru-RU" dirty="0" err="1" smtClean="0">
                <a:solidFill>
                  <a:srgbClr val="3B4555"/>
                </a:solidFill>
                <a:latin typeface="Futura PT Book"/>
              </a:rPr>
              <a:t>с.Анисимово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, с. </a:t>
            </a:r>
            <a:r>
              <a:rPr lang="ru-RU" dirty="0" err="1" smtClean="0">
                <a:solidFill>
                  <a:srgbClr val="3B4555"/>
                </a:solidFill>
                <a:latin typeface="Futura PT Book"/>
              </a:rPr>
              <a:t>Бунгур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, п. Подгорный, п. Северный, </a:t>
            </a:r>
          </a:p>
          <a:p>
            <a:pPr algn="just"/>
            <a:r>
              <a:rPr lang="ru-RU" dirty="0" smtClean="0">
                <a:solidFill>
                  <a:srgbClr val="3B4555"/>
                </a:solidFill>
                <a:latin typeface="Futura PT Book"/>
              </a:rPr>
              <a:t>   п. </a:t>
            </a:r>
            <a:r>
              <a:rPr lang="ru-RU" dirty="0" err="1" smtClean="0">
                <a:solidFill>
                  <a:srgbClr val="3B4555"/>
                </a:solidFill>
                <a:latin typeface="Futura PT Book"/>
              </a:rPr>
              <a:t>Усть-Аскарлы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) </a:t>
            </a:r>
          </a:p>
          <a:p>
            <a:pPr algn="just"/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1200"/>
              </a:spcAft>
            </a:pP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620" y="72303"/>
            <a:ext cx="4911623" cy="140848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7327" y="1661264"/>
            <a:ext cx="12097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«Развитие системы оказания первичной медико-санитарной помощи»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3253850"/>
            <a:ext cx="4730887" cy="298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51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8347" y="2773804"/>
            <a:ext cx="679978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Создание единого цифрового контура с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2019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по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годы затронут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25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точек доступа (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ФАПы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)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Получено оборудование для оснащения </a:t>
            </a:r>
            <a:r>
              <a:rPr lang="ru-RU" sz="2200" b="1" dirty="0">
                <a:solidFill>
                  <a:srgbClr val="3B4555"/>
                </a:solidFill>
                <a:latin typeface="Futura PT Book"/>
              </a:rPr>
              <a:t>25</a:t>
            </a:r>
            <a:r>
              <a:rPr lang="ru-RU" sz="2200" dirty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рабочих мест в точках доступа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Уже прикреплены к районной поликлинике </a:t>
            </a:r>
          </a:p>
          <a:p>
            <a:pPr marL="342900" indent="-342900" algn="just"/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     36 712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человек (73,3 % от всего населения)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</a:pP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84" y="116467"/>
            <a:ext cx="1471797" cy="109028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56142" y="210637"/>
            <a:ext cx="2193881" cy="1040620"/>
            <a:chOff x="1137138" y="4799641"/>
            <a:chExt cx="2943225" cy="139605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07"/>
            <a:stretch/>
          </p:blipFill>
          <p:spPr bwMode="auto">
            <a:xfrm>
              <a:off x="1137138" y="5115576"/>
              <a:ext cx="29432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394994" y="4799641"/>
              <a:ext cx="2383085" cy="544718"/>
            </a:xfrm>
            <a:prstGeom prst="rect">
              <a:avLst/>
            </a:prstGeom>
          </p:spPr>
          <p:txBody>
            <a:bodyPr vert="horz" lIns="91427" tIns="45714" rIns="91427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i="1" dirty="0">
                  <a:solidFill>
                    <a:srgbClr val="CC3300"/>
                  </a:solidFill>
                  <a:latin typeface="+mn-lt"/>
                </a:rPr>
                <a:t>Кузбасс – к юбилею Победы!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620" y="72303"/>
            <a:ext cx="4911623" cy="140848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7328" y="1661264"/>
            <a:ext cx="12097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«Создание единого цифрового контура в здравоохранения на основе единой государственной информационной системы в сфере здравоохранения (ЕГИСЗ)»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297976"/>
            <a:ext cx="4072800" cy="2715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94" y="4850008"/>
            <a:ext cx="4297686" cy="1819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506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4713</TotalTime>
  <Words>1714</Words>
  <Application>Microsoft Office PowerPoint</Application>
  <PresentationFormat>Произвольный</PresentationFormat>
  <Paragraphs>243</Paragraphs>
  <Slides>25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Селезнева </cp:lastModifiedBy>
  <cp:revision>585</cp:revision>
  <cp:lastPrinted>2019-10-31T03:22:36Z</cp:lastPrinted>
  <dcterms:created xsi:type="dcterms:W3CDTF">2018-10-19T07:56:24Z</dcterms:created>
  <dcterms:modified xsi:type="dcterms:W3CDTF">2021-04-01T05:59:34Z</dcterms:modified>
</cp:coreProperties>
</file>